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heme/theme2.xml" ContentType="application/vnd.openxmlformats-officedocument.them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heme/theme3.xml" ContentType="application/vnd.openxmlformats-officedocument.them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274" r:id="rId3"/>
    <p:sldId id="275" r:id="rId4"/>
    <p:sldId id="276" r:id="rId5"/>
    <p:sldId id="278" r:id="rId6"/>
    <p:sldId id="279" r:id="rId7"/>
  </p:sldIdLst>
  <p:sldSz cx="12192000" cy="6858000"/>
  <p:notesSz cx="6858000" cy="9144000"/>
  <p:custDataLst>
    <p:tags r:id="rId1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usterfolien" id="{54CF9CB4-6EDB-4AC2-9AFB-EFC6E4817A6D}">
          <p14:sldIdLst>
            <p14:sldId id="257"/>
            <p14:sldId id="274"/>
            <p14:sldId id="275"/>
            <p14:sldId id="276"/>
            <p14:sldId id="278"/>
            <p14:sldId id="279"/>
          </p14:sldIdLst>
        </p14:section>
        <p14:section name="Standardabschnitt" id="{DFA7A10C-E1EB-4972-AB36-D2ACD314A82C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132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Springer" initials="S" lastIdx="18" clrIdx="1">
    <p:extLst>
      <p:ext uri="{19B8F6BF-5375-455C-9EA6-DF929625EA0E}">
        <p15:presenceInfo xmlns:p15="http://schemas.microsoft.com/office/powerpoint/2012/main" userId="Springer" providerId="None"/>
      </p:ext>
    </p:extLst>
  </p:cmAuthor>
  <p:cmAuthor id="3" name="Sebastian" initials="S" lastIdx="33" clrIdx="2">
    <p:extLst>
      <p:ext uri="{19B8F6BF-5375-455C-9EA6-DF929625EA0E}">
        <p15:presenceInfo xmlns:p15="http://schemas.microsoft.com/office/powerpoint/2012/main" userId="Sebast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AFC9"/>
    <a:srgbClr val="7DA4C1"/>
    <a:srgbClr val="6190B3"/>
    <a:srgbClr val="4C7B9E"/>
    <a:srgbClr val="3E6582"/>
    <a:srgbClr val="BAC7D5"/>
    <a:srgbClr val="456F90"/>
    <a:srgbClr val="8CA6BF"/>
    <a:srgbClr val="A4B7CA"/>
    <a:srgbClr val="4B7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28" autoAdjust="0"/>
  </p:normalViewPr>
  <p:slideViewPr>
    <p:cSldViewPr snapToGrid="0" showGuides="1">
      <p:cViewPr varScale="1">
        <p:scale>
          <a:sx n="95" d="100"/>
          <a:sy n="95" d="100"/>
        </p:scale>
        <p:origin x="163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3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heme" Target="../theme/theme3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B6B62FD-DEA5-4016-A686-92BD436E4AF0}"/>
              </a:ext>
            </a:extLst>
          </p:cNvPr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D031BE-D109-46DC-97CA-86C8CC80DEF3}"/>
              </a:ext>
            </a:extLst>
          </p:cNvPr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92F50-EEFB-414C-A5B9-E53AB6640962}" type="datetimeFigureOut">
              <a:rPr lang="de-AT" smtClean="0">
                <a:latin typeface="Arial" panose="020B0604020202020204" pitchFamily="34" charset="0"/>
              </a:rPr>
              <a:t>12.07.2025</a:t>
            </a:fld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E70E89-9D63-4AE7-AA10-359BADF98E1C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848377-D64A-4E24-83A8-537299BF9731}"/>
              </a:ext>
            </a:extLst>
          </p:cNvPr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8C977-CDE1-48A9-8E7D-2B9A79EDCF35}" type="slidenum">
              <a:rPr lang="de-AT" smtClean="0">
                <a:latin typeface="Arial" panose="020B0604020202020204" pitchFamily="34" charset="0"/>
              </a:rPr>
              <a:t>‹Nr.›</a:t>
            </a:fld>
            <a:endParaRPr lang="de-AT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79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heme" Target="../theme/theme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116C0E1-FA71-4E92-9BA0-377972D4F09A}" type="datetimeFigureOut">
              <a:rPr lang="de-AT" smtClean="0"/>
              <a:pPr/>
              <a:t>12.07.2025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D8BEB3B-C5EA-45F3-97F0-E17E2A187F46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051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5" Type="http://schemas.openxmlformats.org/officeDocument/2006/relationships/slide" Target="../slides/slide2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2298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3133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2.svg"/><Relationship Id="rId5" Type="http://schemas.openxmlformats.org/officeDocument/2006/relationships/tags" Target="../tags/tag59.xml"/><Relationship Id="rId10" Type="http://schemas.openxmlformats.org/officeDocument/2006/relationships/image" Target="../media/image1.png"/><Relationship Id="rId4" Type="http://schemas.openxmlformats.org/officeDocument/2006/relationships/tags" Target="../tags/tag58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0.xml"/><Relationship Id="rId7" Type="http://schemas.openxmlformats.org/officeDocument/2006/relationships/image" Target="../media/image1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2.sv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9.xml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5.svg"/><Relationship Id="rId4" Type="http://schemas.openxmlformats.org/officeDocument/2006/relationships/tags" Target="../tags/tag14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7.sv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7.sv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10" Type="http://schemas.openxmlformats.org/officeDocument/2006/relationships/image" Target="../media/image7.svg"/><Relationship Id="rId4" Type="http://schemas.openxmlformats.org/officeDocument/2006/relationships/tags" Target="../tags/tag126.xml"/><Relationship Id="rId9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10" Type="http://schemas.openxmlformats.org/officeDocument/2006/relationships/image" Target="../media/image7.svg"/><Relationship Id="rId4" Type="http://schemas.openxmlformats.org/officeDocument/2006/relationships/tags" Target="../tags/tag133.xml"/><Relationship Id="rId9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7.svg"/><Relationship Id="rId5" Type="http://schemas.openxmlformats.org/officeDocument/2006/relationships/tags" Target="../tags/tag141.xml"/><Relationship Id="rId10" Type="http://schemas.openxmlformats.org/officeDocument/2006/relationships/image" Target="../media/image6.png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47.xml"/><Relationship Id="rId7" Type="http://schemas.openxmlformats.org/officeDocument/2006/relationships/image" Target="../media/image6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52.xml"/><Relationship Id="rId7" Type="http://schemas.openxmlformats.org/officeDocument/2006/relationships/image" Target="../media/image6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7.sv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61.xml"/><Relationship Id="rId7" Type="http://schemas.openxmlformats.org/officeDocument/2006/relationships/image" Target="../media/image6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2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2.svg"/><Relationship Id="rId4" Type="http://schemas.openxmlformats.org/officeDocument/2006/relationships/tags" Target="../tags/tag43.xml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2.svg"/><Relationship Id="rId5" Type="http://schemas.openxmlformats.org/officeDocument/2006/relationships/tags" Target="../tags/tag51.xml"/><Relationship Id="rId10" Type="http://schemas.openxmlformats.org/officeDocument/2006/relationships/image" Target="../media/image1.png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4F515961-5FE0-48A5-A350-239B3180909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577388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577388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7A5D3C4D-4D39-4C8C-BFBF-C7829831878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10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99E51E9-DC66-419A-A177-526841A9308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B3A894-6582-4131-8E80-1DD0D8D2193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44" name="Titel 43">
            <a:extLst>
              <a:ext uri="{FF2B5EF4-FFF2-40B4-BE49-F238E27FC236}">
                <a16:creationId xmlns:a16="http://schemas.microsoft.com/office/drawing/2014/main" id="{F963C0A1-5171-448F-A988-DE64FAB960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4"/>
            </p:custDataLst>
          </p:nvPr>
        </p:nvSpPr>
        <p:spPr>
          <a:xfrm>
            <a:off x="1308100" y="2628900"/>
            <a:ext cx="4464051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5" name="Textplatzhalter 6">
            <a:extLst>
              <a:ext uri="{FF2B5EF4-FFF2-40B4-BE49-F238E27FC236}">
                <a16:creationId xmlns:a16="http://schemas.microsoft.com/office/drawing/2014/main" id="{F036BFB8-13F4-45C1-A152-0C4BA80C11B8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6"/>
            </p:custDataLst>
          </p:nvPr>
        </p:nvSpPr>
        <p:spPr bwMode="gray">
          <a:xfrm>
            <a:off x="6419849" y="1549401"/>
            <a:ext cx="4464000" cy="828674"/>
          </a:xfrm>
        </p:spPr>
        <p:txBody>
          <a:bodyPr anchor="b"/>
          <a:lstStyle>
            <a:lvl1pPr marL="0" indent="0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AT" dirty="0"/>
              <a:t>Titel kurz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419849" y="2628900"/>
            <a:ext cx="4464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8" name="Textplatzhalter 6">
            <a:extLst>
              <a:ext uri="{FF2B5EF4-FFF2-40B4-BE49-F238E27FC236}">
                <a16:creationId xmlns:a16="http://schemas.microsoft.com/office/drawing/2014/main" id="{EDFB22B7-5CFA-40C9-876A-2EEB5D5B932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645802-C8CA-46DF-993F-A4B3CBA5C1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990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6F6E8048-A8A6-40D6-9F76-8C1F76FD6D3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818965-B1EA-4BB7-B603-FBD6BFB823F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4"/>
            <a:ext cx="5292725" cy="52578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7E7DD6B-7A49-46D6-9B77-F3D80A663AC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98FEE5-0E49-40F0-A7F3-0900FB3D071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C87CB-D750-4CCA-B59C-9E8CA49429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2140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8255916F-C74A-4F99-B096-58397C68C15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3A681F0-FCE5-4B65-9CC1-B94D7109D7C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2455862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3C366575-A0E1-435D-B2F7-A633BB9BA970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39015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AF7C3B0-C23A-4FDF-A6AF-F0A70F5867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F37747-6725-4A2E-9A78-7D0CB46DB2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30138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01CD9B7C-68E1-417F-A205-77F00F0A1E1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257E20E4-5915-449A-9EAF-02177CB5A4F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7069" y="2628900"/>
            <a:ext cx="10405506" cy="31035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77C37F3-41FF-4F9C-879D-61D49123C46A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1040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144BF2-C4EA-4914-B417-C39C639448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E67494-E528-4F3B-BF5C-BED8288A09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274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A3C39FBE-5949-4D36-BF84-EE4617A28BE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C00A8C0-0C94-4283-B6B6-E3602A0E62F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1209674"/>
            <a:ext cx="5292725" cy="4514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C2ADED94-8356-4555-85DB-EBCA122F7F7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AF8834E-16B1-4EE9-8DF7-FA1E2F51D0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76AD5D1-50CA-4899-9199-1E0698A407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1991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Medienplatzhalter 7">
            <a:extLst>
              <a:ext uri="{FF2B5EF4-FFF2-40B4-BE49-F238E27FC236}">
                <a16:creationId xmlns:a16="http://schemas.microsoft.com/office/drawing/2014/main" id="{9DB15156-AFEA-490A-9AB3-282980DCE6BB}"/>
              </a:ext>
            </a:extLst>
          </p:cNvPr>
          <p:cNvSpPr>
            <a:spLocks noGrp="1"/>
          </p:cNvSpPr>
          <p:nvPr>
            <p:ph type="media" sz="quarter" idx="11"/>
            <p:custDataLst>
              <p:tags r:id="rId2"/>
            </p:custDataLst>
          </p:nvPr>
        </p:nvSpPr>
        <p:spPr>
          <a:xfrm>
            <a:off x="838200" y="860793"/>
            <a:ext cx="10454640" cy="517985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Mediaclip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23AC317-B486-4CC7-B5B5-23C174489D1B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3"/>
            </p:custDataLst>
          </p:nvPr>
        </p:nvSpPr>
        <p:spPr>
          <a:xfrm>
            <a:off x="6422935" y="6082240"/>
            <a:ext cx="4869905" cy="100013"/>
          </a:xfrm>
        </p:spPr>
        <p:txBody>
          <a:bodyPr anchor="b"/>
          <a:lstStyle>
            <a:lvl1pPr marL="0" indent="0">
              <a:buNone/>
              <a:defRPr sz="8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30932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 etc.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1209676"/>
            <a:ext cx="9577388" cy="3099778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6E97C2-5489-4CD9-873E-EF97AACF8A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2525" y="4503737"/>
            <a:ext cx="4652963" cy="57308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algn="r">
              <a:defRPr sz="1600">
                <a:solidFill>
                  <a:schemeClr val="bg1"/>
                </a:solidFill>
              </a:defRPr>
            </a:lvl2pPr>
            <a:lvl3pPr algn="r">
              <a:defRPr sz="1400">
                <a:solidFill>
                  <a:schemeClr val="bg1"/>
                </a:solidFill>
              </a:defRPr>
            </a:lvl3pPr>
            <a:lvl4pPr algn="r">
              <a:defRPr sz="1400">
                <a:solidFill>
                  <a:schemeClr val="bg1"/>
                </a:solidFill>
              </a:defRPr>
            </a:lvl4pPr>
            <a:lvl5pPr algn="r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621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88835D5-7CB1-4717-895C-F6ACBDD1151E}"/>
              </a:ext>
            </a:extLst>
          </p:cNvPr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>
          <a:xfrm>
            <a:off x="0" y="0"/>
            <a:ext cx="12192000" cy="606338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42">
            <a:extLst>
              <a:ext uri="{FF2B5EF4-FFF2-40B4-BE49-F238E27FC236}">
                <a16:creationId xmlns:a16="http://schemas.microsoft.com/office/drawing/2014/main" id="{B15E41F2-9F0D-4C90-B6D3-88903F9FBD2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3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1225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nhaltsplatzhalter 50">
            <a:extLst>
              <a:ext uri="{FF2B5EF4-FFF2-40B4-BE49-F238E27FC236}">
                <a16:creationId xmlns:a16="http://schemas.microsoft.com/office/drawing/2014/main" id="{FA616A29-9F54-4E04-A2B1-9CBD31AC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288464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288464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1F96F86-EC1A-4E1A-B16C-1B22A6CC3DCF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603973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und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C768571-8F27-4801-BE51-98B18A00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sp>
        <p:nvSpPr>
          <p:cNvPr id="10" name="Inhaltsplatzhalter 50">
            <a:extLst>
              <a:ext uri="{FF2B5EF4-FFF2-40B4-BE49-F238E27FC236}">
                <a16:creationId xmlns:a16="http://schemas.microsoft.com/office/drawing/2014/main" id="{36BC36E0-5BB3-4FF7-91BE-F08527FA0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2"/>
            </p:custDataLst>
          </p:nvPr>
        </p:nvSpPr>
        <p:spPr bwMode="gray"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8F59B5-2786-498C-82D3-0A9C1CD89FA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1963" y="4301639"/>
            <a:ext cx="10134599" cy="11768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336A329-ED2F-4460-87B8-2E6D5936410D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…)</a:t>
            </a:r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A5A954F1-45CA-4DB2-A03D-24CC2A505886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4669611-45BF-4E01-AE99-8C851B6E8EC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40040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BB5D645-0874-4ED8-A93C-F4A358067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pic>
        <p:nvPicPr>
          <p:cNvPr id="50" name="Grafik 49" descr="Logo der Technischen Universität Wien">
            <a:extLst>
              <a:ext uri="{FF2B5EF4-FFF2-40B4-BE49-F238E27FC236}">
                <a16:creationId xmlns:a16="http://schemas.microsoft.com/office/drawing/2014/main" id="{B9752043-E0A7-4A49-ABCE-FA89B17A8BB8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8287" y="467692"/>
            <a:ext cx="1939882" cy="732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701E1D-9FD1-42AD-91DE-DF5BA9B4DB6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white">
          <a:xfrm>
            <a:off x="461963" y="4438899"/>
            <a:ext cx="10134599" cy="10395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29DDD8-08D2-4AD9-B5F0-E6CCC5954B07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6" name="Textplatzhalter 42">
            <a:extLst>
              <a:ext uri="{FF2B5EF4-FFF2-40B4-BE49-F238E27FC236}">
                <a16:creationId xmlns:a16="http://schemas.microsoft.com/office/drawing/2014/main" id="{065FC1A0-E07C-4B15-AC25-3575EBB8EEAA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178BDD75-53A6-43C6-8C0C-26F0514FCFC8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29687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Abschnittsüb. mit Sub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50">
            <a:extLst>
              <a:ext uri="{FF2B5EF4-FFF2-40B4-BE49-F238E27FC236}">
                <a16:creationId xmlns:a16="http://schemas.microsoft.com/office/drawing/2014/main" id="{9543D4FD-C269-424C-BFF1-0CC33766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45" name="Titel 44">
            <a:extLst>
              <a:ext uri="{FF2B5EF4-FFF2-40B4-BE49-F238E27FC236}">
                <a16:creationId xmlns:a16="http://schemas.microsoft.com/office/drawing/2014/main" id="{3516091C-A315-4CB3-88CE-6B9EB554E55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9" y="1549399"/>
            <a:ext cx="9288463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884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8FA552-E20A-45D6-9466-06CF509E5F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824437-7701-4594-9DE8-06D5133A3A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39159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C3861D-6A0E-4D97-BCA6-9F478718F3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CF8E267-CD9A-43BB-A12F-82C2525191D3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647B48-DCA4-45E1-9B45-2653E61736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E5224C-410D-4B9F-BF59-7C006D98BA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3813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1A36E86-3263-4D48-BFCA-E26CD9DAB5A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 numCol="2" spcCol="54000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A40535DB-D4B5-42FC-8954-8DE1710FC3AB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D9E9D-7157-4CE0-BAAB-69ABA24A65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198BD7-791A-4FCA-B55B-36A5C4823C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8214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D6CEAC0-C944-4C35-85FE-DD880493D9E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8101" y="1549400"/>
            <a:ext cx="446405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CA906227-8E2A-4CC2-9512-40B18BC7BB01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9849" y="1549400"/>
            <a:ext cx="446400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183A7FE6-F5FB-4D55-918B-53D8A0E35A7D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CC6A98-6ABC-499D-9FF6-E10D60E3C10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5B48A5-FBFD-449D-B880-FBE3EBB24ED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07704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5653598-50F2-40CF-AC84-D7A01191F27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03719867-2AF1-4E31-B21C-CB92983E16A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19850" y="1549400"/>
            <a:ext cx="4465638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209EDC04-5C25-482D-BDF6-9F99E0B14BD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1252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F39A128-B7D5-4E74-A458-2046F7EE6F8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58966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3FB2859-A54E-4049-8E23-3E9B56B2131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6419848" y="468438"/>
            <a:ext cx="4465639" cy="828674"/>
          </a:xfrm>
        </p:spPr>
        <p:txBody>
          <a:bodyPr anchor="t"/>
          <a:lstStyle>
            <a:lvl1pPr marL="0" indent="0">
              <a:buNone/>
              <a:defRPr sz="2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AT"/>
              <a:t>Titel kurz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6"/>
            </p:custDataLst>
          </p:nvPr>
        </p:nvSpPr>
        <p:spPr>
          <a:xfrm>
            <a:off x="6419848" y="1549400"/>
            <a:ext cx="4465639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9987B4A-92C0-46CA-8956-DD82D63D821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08276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BCD57A74-8557-43E6-AA11-A9EA05D72C3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7294D-AB76-4F34-AE16-B8A53315B53B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3"/>
            </p:custDataLst>
          </p:nvPr>
        </p:nvSpPr>
        <p:spPr>
          <a:xfrm>
            <a:off x="1306513" y="1547243"/>
            <a:ext cx="9578975" cy="338138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F57B5E7-3EEC-4208-A7DF-F23A38D8C492}"/>
              </a:ext>
            </a:extLst>
          </p:cNvPr>
          <p:cNvSpPr>
            <a:spLocks noGrp="1"/>
          </p:cNvSpPr>
          <p:nvPr>
            <p:ph sz="half" idx="18" hasCustomPrompt="1"/>
            <p:custDataLst>
              <p:tags r:id="rId4"/>
            </p:custDataLst>
          </p:nvPr>
        </p:nvSpPr>
        <p:spPr>
          <a:xfrm>
            <a:off x="1308100" y="1956817"/>
            <a:ext cx="4464051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54B1CBB-2721-4614-885C-583E3BDC6D5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C28CA6E3-ADBB-46D6-A1FC-9C929E9483AA}"/>
              </a:ext>
            </a:extLst>
          </p:cNvPr>
          <p:cNvSpPr>
            <a:spLocks noGrp="1"/>
          </p:cNvSpPr>
          <p:nvPr>
            <p:ph sz="half" idx="19" hasCustomPrompt="1"/>
            <p:custDataLst>
              <p:tags r:id="rId6"/>
            </p:custDataLst>
          </p:nvPr>
        </p:nvSpPr>
        <p:spPr>
          <a:xfrm>
            <a:off x="6419848" y="1956817"/>
            <a:ext cx="4465639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5F649EA5-E092-4F48-89BC-59787C8A4B08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4983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1A0C5AC3-D69A-452C-8ADE-D933E076B9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E5B81E50-C817-4FBC-803F-285AF00E8A2C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6DACEAC-FE72-4485-BA61-32B70B55C30B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4269F25B-1382-4303-B158-37D6475FFA54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69E1E176-0BF8-48FB-9C78-4D3C31917A0F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17CFAD3-D27F-4386-BB6A-DA7CD5FCD531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ECD8C927-8B97-4C3A-A82C-BD0BF859A3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8406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80B18DB-87A6-4902-B08F-EEEF6A4C49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24605-8FAF-42C4-8B55-1E41E515CB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64050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5"/>
            <a:ext cx="5292725" cy="5257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AAA324F2-230D-45D1-9B3D-460855588C8F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B1758-E825-49FE-BFC8-D85EC09665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8B308E-9401-4426-8362-E403648191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25947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641D741-C485-431B-AB18-BF0A3F576B6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11301B-9B7A-4FC8-899A-DA9F10DE5C8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4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5C7B036-BA63-4EF3-A22E-A1F0AF81DC5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4191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8A473-3BB1-4067-8830-F9B01DC5086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5E550-2AEE-40CC-B9A5-572A524B8A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7037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98735E1B-0541-4A0E-9FE3-B087FEBC9257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AB39C453-1E66-49C6-A96C-112E158D898D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B606A-DCE3-4B26-81CB-18C2E897C8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75537-0A25-4CFA-A3B7-13DE6D8B980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4962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3A680E4C-E350-49CA-B362-D5E27C2C70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84F57D3-A4C9-4846-A645-1B4E4C67FEE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5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8100" y="1549400"/>
            <a:ext cx="10404475" cy="4175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7D854DD-9F1E-4B53-A47D-AD1BCFA810A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100" y="5795962"/>
            <a:ext cx="10406836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46B341-2E3B-48DF-8934-61B25EEE75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F6012AB-A28A-4A12-888B-75D0EE4CAC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1445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D72A57A-0B88-47A5-963A-6E6CF2A2A7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9EF57-E6AB-4B93-AF12-7986543DEC8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423" y="468438"/>
            <a:ext cx="4458966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468438"/>
            <a:ext cx="5292725" cy="52560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388F954D-4AA6-43D6-B116-7A4DEFDE530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1A9BF-3AED-4EFD-900F-A1F61F946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AEF1F5-9CB9-45A4-A9BB-5CC1F835C7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6032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83392F52-F053-4B37-81F1-B63D0DE99D51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12C0C97-07D5-4F96-8247-518187567D1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307069" y="1549399"/>
            <a:ext cx="9289494" cy="828675"/>
          </a:xfrm>
        </p:spPr>
        <p:txBody>
          <a:bodyPr/>
          <a:lstStyle>
            <a:lvl1pPr>
              <a:defRPr/>
            </a:lvl1pPr>
          </a:lstStyle>
          <a:p>
            <a:r>
              <a:rPr lang="de-AT"/>
              <a:t>Kontaktinformationen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307070" y="3429000"/>
            <a:ext cx="9289494" cy="2455545"/>
          </a:xfrm>
        </p:spPr>
        <p:txBody>
          <a:bodyPr wrap="square"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Kontaktdaten eingeben</a:t>
            </a:r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CE00CB-9CCC-4A9D-A758-DD7AA927D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50ABF1-0BD3-4A46-9EEF-0778B9A7D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74354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99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A4D9C9F8-301E-4CFC-8B8A-DEDA2C5FE76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 numCol="2" spcCol="540000"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E46D94CB-4BAE-48DA-827F-D9056A475D34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3E4034-6935-4B71-9A67-0E435E534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50658-ABE2-461D-84EF-37BA96365E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54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A7466A94-84E9-488D-9FEA-54A799BB8F6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994A365-AC87-4177-BCC2-611ADD06E3C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8" y="1549399"/>
            <a:ext cx="9578419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7069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6" name="Textplatzhalter 6">
            <a:extLst>
              <a:ext uri="{FF2B5EF4-FFF2-40B4-BE49-F238E27FC236}">
                <a16:creationId xmlns:a16="http://schemas.microsoft.com/office/drawing/2014/main" id="{914CD1B9-8EAD-4E64-B937-2191518FA7BA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8246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40AACBD9-D144-47D8-BF22-75B6B84380F3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34CED7-D00E-4574-8CD5-1FA88AC3EA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25049-6367-4C75-8FB6-5DE528AB6A1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866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F00D7A92-5520-4010-997D-C3C16905376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41BC17-C220-4886-BD60-87072EB6111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69084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690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03E22A-F459-43A1-AB6C-BD735B41F1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833629F-A04C-410B-858F-2375C6E7F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5711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6EA20A8E-3CA3-4F5D-8861-97A51D3F653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069" y="2628900"/>
            <a:ext cx="4465082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DBDE5BD8-2226-45B1-BEC6-F35C7B6AF32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24937" y="2628900"/>
            <a:ext cx="4459997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701ADA35-279E-492B-B021-30E7C8352F7A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369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 descr="Logo der Technischen Universität Wien">
            <a:extLst>
              <a:ext uri="{FF2B5EF4-FFF2-40B4-BE49-F238E27FC236}">
                <a16:creationId xmlns:a16="http://schemas.microsoft.com/office/drawing/2014/main" id="{0070AC2A-BF7C-4825-9DC2-F4E94C492039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EDB697-75F4-40C0-9433-E49B99644D2C}"/>
              </a:ext>
            </a:extLst>
          </p:cNvPr>
          <p:cNvSpPr>
            <a:spLocks noGrp="1"/>
          </p:cNvSpPr>
          <p:nvPr>
            <p:ph type="body" sz="quarter" idx="23" hasCustomPrompt="1"/>
            <p:custDataLst>
              <p:tags r:id="rId3"/>
            </p:custDataLst>
          </p:nvPr>
        </p:nvSpPr>
        <p:spPr>
          <a:xfrm>
            <a:off x="1306513" y="2635386"/>
            <a:ext cx="9578975" cy="412400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AT" dirty="0"/>
              <a:t>Zwischentitel</a:t>
            </a:r>
          </a:p>
        </p:txBody>
      </p: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9824CDBD-05FF-44D6-AFB9-1597F69DA601}"/>
              </a:ext>
            </a:extLst>
          </p:cNvPr>
          <p:cNvSpPr>
            <a:spLocks noGrp="1"/>
          </p:cNvSpPr>
          <p:nvPr>
            <p:ph sz="half" idx="21" hasCustomPrompt="1"/>
            <p:custDataLst>
              <p:tags r:id="rId4"/>
            </p:custDataLst>
          </p:nvPr>
        </p:nvSpPr>
        <p:spPr>
          <a:xfrm>
            <a:off x="1307069" y="3047786"/>
            <a:ext cx="4465082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BC4CB93-0EDA-40F6-A82A-7933C7369F6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CF7679A8-5D7D-4C63-A562-FF2DD8258D52}"/>
              </a:ext>
            </a:extLst>
          </p:cNvPr>
          <p:cNvSpPr>
            <a:spLocks noGrp="1"/>
          </p:cNvSpPr>
          <p:nvPr>
            <p:ph sz="half" idx="22" hasCustomPrompt="1"/>
            <p:custDataLst>
              <p:tags r:id="rId6"/>
            </p:custDataLst>
          </p:nvPr>
        </p:nvSpPr>
        <p:spPr>
          <a:xfrm>
            <a:off x="6424937" y="3047786"/>
            <a:ext cx="4459997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049E4546-1F5E-4098-86E2-2AC2D673901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299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4A85C70-7CAB-4F95-9075-BECE02272E9D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6BCE82C1-419A-452A-A896-A11CD5E44833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0" name="Textplatzhalter 6">
            <a:extLst>
              <a:ext uri="{FF2B5EF4-FFF2-40B4-BE49-F238E27FC236}">
                <a16:creationId xmlns:a16="http://schemas.microsoft.com/office/drawing/2014/main" id="{60062EA2-CEBE-4CD2-886F-E7499AFB7832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835A0ABB-9EF3-4E9D-B6E8-3A64CA54EFA3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1" name="Textplatzhalter 6">
            <a:extLst>
              <a:ext uri="{FF2B5EF4-FFF2-40B4-BE49-F238E27FC236}">
                <a16:creationId xmlns:a16="http://schemas.microsoft.com/office/drawing/2014/main" id="{8A0E8162-B812-4DFA-A815-61AA72E5C1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8903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EE1EB9-F30E-41CC-A5EA-1BB4036EAE50}"/>
              </a:ext>
            </a:extLst>
          </p:cNvPr>
          <p:cNvSpPr>
            <a:spLocks noGrp="1"/>
          </p:cNvSpPr>
          <p:nvPr userDrawn="1">
            <p:ph type="title"/>
            <p:custDataLst>
              <p:tags r:id="rId35"/>
            </p:custDataLst>
          </p:nvPr>
        </p:nvSpPr>
        <p:spPr bwMode="gray">
          <a:xfrm>
            <a:off x="1307069" y="1549399"/>
            <a:ext cx="10405506" cy="8286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201E79-C3C6-4E96-894F-E05A4B90D1FF}"/>
              </a:ext>
            </a:extLst>
          </p:cNvPr>
          <p:cNvSpPr>
            <a:spLocks noGrp="1"/>
          </p:cNvSpPr>
          <p:nvPr userDrawn="1">
            <p:ph type="body" idx="1"/>
            <p:custDataLst>
              <p:tags r:id="rId36"/>
            </p:custDataLst>
          </p:nvPr>
        </p:nvSpPr>
        <p:spPr bwMode="gray">
          <a:xfrm>
            <a:off x="1308100" y="2628901"/>
            <a:ext cx="10404474" cy="3086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 dirty="0"/>
              <a:t>Mastertextformat bearbeiten 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B4FDE39-4A0A-4D44-BA64-FAA4243A1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37"/>
            </p:custDataLst>
          </p:nvPr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de-AT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777435-05C2-4B0D-8378-14DDFE4E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38"/>
            </p:custDataLst>
          </p:nvPr>
        </p:nvSpPr>
        <p:spPr bwMode="white">
          <a:xfrm>
            <a:off x="461963" y="6385768"/>
            <a:ext cx="101346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DA86F-8392-48F1-84B2-3D91C8489FAC}"/>
              </a:ext>
            </a:extLst>
          </p:cNvPr>
          <p:cNvSpPr>
            <a:spLocks noGrp="1"/>
          </p:cNvSpPr>
          <p:nvPr userDrawn="1">
            <p:ph type="sldNum" sz="quarter" idx="4"/>
            <p:custDataLst>
              <p:tags r:id="rId39"/>
            </p:custDataLst>
          </p:nvPr>
        </p:nvSpPr>
        <p:spPr bwMode="white">
          <a:xfrm>
            <a:off x="10885488" y="6385768"/>
            <a:ext cx="827086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6278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7" r:id="rId4"/>
    <p:sldLayoutId id="2147483708" r:id="rId5"/>
    <p:sldLayoutId id="2147483651" r:id="rId6"/>
    <p:sldLayoutId id="2147483652" r:id="rId7"/>
    <p:sldLayoutId id="2147483752" r:id="rId8"/>
    <p:sldLayoutId id="2147483744" r:id="rId9"/>
    <p:sldLayoutId id="2147483666" r:id="rId10"/>
    <p:sldLayoutId id="2147483668" r:id="rId11"/>
    <p:sldLayoutId id="2147483669" r:id="rId12"/>
    <p:sldLayoutId id="2147483670" r:id="rId13"/>
    <p:sldLayoutId id="2147483671" r:id="rId14"/>
    <p:sldLayoutId id="2147483673" r:id="rId15"/>
    <p:sldLayoutId id="2147483745" r:id="rId16"/>
    <p:sldLayoutId id="2147483738" r:id="rId17"/>
    <p:sldLayoutId id="2147483735" r:id="rId18"/>
    <p:sldLayoutId id="2147483736" r:id="rId19"/>
    <p:sldLayoutId id="2147483737" r:id="rId20"/>
    <p:sldLayoutId id="2147483725" r:id="rId21"/>
    <p:sldLayoutId id="2147483726" r:id="rId22"/>
    <p:sldLayoutId id="2147483727" r:id="rId23"/>
    <p:sldLayoutId id="2147483729" r:id="rId24"/>
    <p:sldLayoutId id="2147483730" r:id="rId25"/>
    <p:sldLayoutId id="2147483751" r:id="rId26"/>
    <p:sldLayoutId id="2147483746" r:id="rId27"/>
    <p:sldLayoutId id="2147483731" r:id="rId28"/>
    <p:sldLayoutId id="2147483732" r:id="rId29"/>
    <p:sldLayoutId id="2147483733" r:id="rId30"/>
    <p:sldLayoutId id="2147483734" r:id="rId31"/>
    <p:sldLayoutId id="2147483707" r:id="rId32"/>
    <p:sldLayoutId id="2147483655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271463" algn="l" defTabSz="914400" rtl="0" eaLnBrk="1" latinLnBrk="0" hangingPunct="1">
        <a:lnSpc>
          <a:spcPct val="90000"/>
        </a:lnSpc>
        <a:spcBef>
          <a:spcPts val="4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291" userDrawn="1">
          <p15:clr>
            <a:srgbClr val="F26B43"/>
          </p15:clr>
        </p15:guide>
        <p15:guide id="6" orient="horz" pos="976" userDrawn="1">
          <p15:clr>
            <a:srgbClr val="F26B43"/>
          </p15:clr>
        </p15:guide>
        <p15:guide id="7" orient="horz" pos="3198" userDrawn="1">
          <p15:clr>
            <a:srgbClr val="F26B43"/>
          </p15:clr>
        </p15:guide>
        <p15:guide id="8" orient="horz" pos="3451" userDrawn="1">
          <p15:clr>
            <a:srgbClr val="F26B43"/>
          </p15:clr>
        </p15:guide>
        <p15:guide id="9" orient="horz" pos="3714" userDrawn="1">
          <p15:clr>
            <a:srgbClr val="F26B43"/>
          </p15:clr>
        </p15:guide>
        <p15:guide id="10" pos="4044" userDrawn="1">
          <p15:clr>
            <a:srgbClr val="F26B43"/>
          </p15:clr>
        </p15:guide>
        <p15:guide id="11" pos="3636" userDrawn="1">
          <p15:clr>
            <a:srgbClr val="F26B43"/>
          </p15:clr>
        </p15:guide>
        <p15:guide id="12" orient="horz" pos="1114" userDrawn="1">
          <p15:clr>
            <a:srgbClr val="F26B43"/>
          </p15:clr>
        </p15:guide>
        <p15:guide id="13" orient="horz" pos="1498" userDrawn="1">
          <p15:clr>
            <a:srgbClr val="F26B43"/>
          </p15:clr>
        </p15:guide>
        <p15:guide id="14" orient="horz" pos="294" userDrawn="1">
          <p15:clr>
            <a:srgbClr val="F26B43"/>
          </p15:clr>
        </p15:guide>
        <p15:guide id="15" orient="horz" pos="531" userDrawn="1">
          <p15:clr>
            <a:srgbClr val="F26B43"/>
          </p15:clr>
        </p15:guide>
        <p15:guide id="16" orient="horz" pos="762" userDrawn="1">
          <p15:clr>
            <a:srgbClr val="F26B43"/>
          </p15:clr>
        </p15:guide>
        <p15:guide id="17" orient="horz" pos="1651" userDrawn="1">
          <p15:clr>
            <a:srgbClr val="F26B43"/>
          </p15:clr>
        </p15:guide>
        <p15:guide id="18" pos="824" userDrawn="1">
          <p15:clr>
            <a:srgbClr val="F26B43"/>
          </p15:clr>
        </p15:guide>
        <p15:guide id="19" pos="6675" userDrawn="1">
          <p15:clr>
            <a:srgbClr val="F26B43"/>
          </p15:clr>
        </p15:guide>
        <p15:guide id="20" orient="horz" pos="3606" userDrawn="1">
          <p15:clr>
            <a:srgbClr val="F26B43"/>
          </p15:clr>
        </p15:guide>
        <p15:guide id="21" pos="68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85F2F-BC66-4BFE-9993-10CD568B5EBD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308100" y="2276475"/>
            <a:ext cx="9577388" cy="1524000"/>
          </a:xfrm>
        </p:spPr>
        <p:txBody>
          <a:bodyPr/>
          <a:lstStyle/>
          <a:p>
            <a:r>
              <a:rPr lang="en-GB" noProof="0" dirty="0" err="1"/>
              <a:t>Brünlital</a:t>
            </a:r>
            <a:r>
              <a:rPr lang="en-GB" noProof="0" dirty="0"/>
              <a:t> TEM</a:t>
            </a:r>
            <a:br>
              <a:rPr lang="en-GB" noProof="0" dirty="0"/>
            </a:br>
            <a:r>
              <a:rPr lang="en-GB" noProof="0" dirty="0"/>
              <a:t>2025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18FF93-C368-496C-9C7E-B5FDFB4EDCD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08100" y="3971926"/>
            <a:ext cx="9577388" cy="1104900"/>
          </a:xfrm>
        </p:spPr>
        <p:txBody>
          <a:bodyPr/>
          <a:lstStyle/>
          <a:p>
            <a:r>
              <a:rPr lang="en-GB" noProof="0" dirty="0"/>
              <a:t>Measurements from July 10th, 2025</a:t>
            </a:r>
          </a:p>
          <a:p>
            <a:r>
              <a:rPr lang="en-GB" dirty="0"/>
              <a:t>Jakob Welkens &amp; Peter Balogh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4562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8907CFC-E65A-467F-AFCC-BFAD08AE7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0477" y="3014662"/>
            <a:ext cx="2863881" cy="828675"/>
          </a:xfrm>
        </p:spPr>
        <p:txBody>
          <a:bodyPr/>
          <a:lstStyle/>
          <a:p>
            <a:r>
              <a:rPr lang="en-GB" noProof="0" dirty="0"/>
              <a:t>Map of </a:t>
            </a:r>
            <a:br>
              <a:rPr lang="en-GB" noProof="0" dirty="0"/>
            </a:br>
            <a:r>
              <a:rPr lang="en-GB" noProof="0" dirty="0"/>
              <a:t>Soundings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2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en-GB" noProof="0" smtClean="0"/>
              <a:pPr/>
              <a:t>2</a:t>
            </a:fld>
            <a:endParaRPr lang="en-GB" noProof="0" dirty="0"/>
          </a:p>
        </p:txBody>
      </p:sp>
      <p:pic>
        <p:nvPicPr>
          <p:cNvPr id="3" name="Inhaltsplatzhalter 2" descr="Ein Bild, das Text, Screenshot, Karte enthält.&#10;&#10;KI-generierte Inhalte können fehlerhaft sein.">
            <a:extLst>
              <a:ext uri="{FF2B5EF4-FFF2-40B4-BE49-F238E27FC236}">
                <a16:creationId xmlns:a16="http://schemas.microsoft.com/office/drawing/2014/main" id="{AAB7ADFE-BAE8-7F47-1FBB-7D4D35060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81" y="1"/>
            <a:ext cx="8775419" cy="6205600"/>
          </a:xfrm>
        </p:spPr>
      </p:pic>
    </p:spTree>
    <p:extLst>
      <p:ext uri="{BB962C8B-B14F-4D97-AF65-F5344CB8AC3E}">
        <p14:creationId xmlns:p14="http://schemas.microsoft.com/office/powerpoint/2010/main" val="112874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AEB7C-4EF7-7BF5-5CC6-615B9DFA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Measurement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672D54-0C60-21CA-282E-F62B0497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All </a:t>
            </a:r>
            <a:r>
              <a:rPr lang="de-AT" dirty="0" err="1"/>
              <a:t>soundings</a:t>
            </a:r>
            <a:r>
              <a:rPr lang="de-AT" dirty="0"/>
              <a:t> </a:t>
            </a:r>
            <a:r>
              <a:rPr lang="de-AT" dirty="0" err="1"/>
              <a:t>were</a:t>
            </a:r>
            <a:r>
              <a:rPr lang="de-AT" dirty="0"/>
              <a:t> </a:t>
            </a:r>
            <a:r>
              <a:rPr lang="de-AT" dirty="0" err="1"/>
              <a:t>aquired</a:t>
            </a:r>
            <a:r>
              <a:rPr lang="de-AT" dirty="0"/>
              <a:t> </a:t>
            </a:r>
            <a:r>
              <a:rPr lang="de-AT" dirty="0" err="1"/>
              <a:t>using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following</a:t>
            </a:r>
            <a:r>
              <a:rPr lang="de-AT" dirty="0"/>
              <a:t> </a:t>
            </a:r>
            <a:r>
              <a:rPr lang="de-AT" dirty="0" err="1"/>
              <a:t>parameters</a:t>
            </a:r>
            <a:r>
              <a:rPr lang="de-AT" dirty="0"/>
              <a:t> on </a:t>
            </a:r>
            <a:r>
              <a:rPr lang="de-AT" dirty="0" err="1"/>
              <a:t>July</a:t>
            </a:r>
            <a:r>
              <a:rPr lang="de-AT" dirty="0"/>
              <a:t> 10th</a:t>
            </a:r>
          </a:p>
          <a:p>
            <a:pPr lvl="1"/>
            <a:r>
              <a:rPr lang="de-AT" dirty="0"/>
              <a:t>4A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current</a:t>
            </a:r>
            <a:endParaRPr lang="de-AT" dirty="0"/>
          </a:p>
          <a:p>
            <a:pPr lvl="1"/>
            <a:r>
              <a:rPr lang="de-AT" dirty="0"/>
              <a:t>24 V</a:t>
            </a:r>
          </a:p>
          <a:p>
            <a:pPr lvl="1"/>
            <a:r>
              <a:rPr lang="de-AT" dirty="0" err="1"/>
              <a:t>Timekey</a:t>
            </a:r>
            <a:r>
              <a:rPr lang="de-AT" dirty="0"/>
              <a:t> 3 (</a:t>
            </a:r>
            <a:r>
              <a:rPr lang="de-AT" dirty="0" err="1"/>
              <a:t>later</a:t>
            </a:r>
            <a:r>
              <a:rPr lang="de-AT" dirty="0"/>
              <a:t> </a:t>
            </a:r>
            <a:r>
              <a:rPr lang="de-AT" dirty="0" err="1"/>
              <a:t>values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timekey</a:t>
            </a:r>
            <a:r>
              <a:rPr lang="de-AT" dirty="0"/>
              <a:t> 4 </a:t>
            </a:r>
            <a:r>
              <a:rPr lang="de-AT" dirty="0" err="1"/>
              <a:t>were</a:t>
            </a:r>
            <a:r>
              <a:rPr lang="de-AT" dirty="0"/>
              <a:t> </a:t>
            </a:r>
            <a:r>
              <a:rPr lang="de-AT" dirty="0" err="1"/>
              <a:t>erroneous</a:t>
            </a:r>
            <a:r>
              <a:rPr lang="de-AT" dirty="0"/>
              <a:t>)</a:t>
            </a:r>
          </a:p>
          <a:p>
            <a:pPr lvl="1"/>
            <a:r>
              <a:rPr lang="de-AT" dirty="0"/>
              <a:t>Stacking </a:t>
            </a:r>
            <a:r>
              <a:rPr lang="de-AT" dirty="0" err="1"/>
              <a:t>paramter</a:t>
            </a:r>
            <a:r>
              <a:rPr lang="de-AT" dirty="0"/>
              <a:t> 10</a:t>
            </a:r>
          </a:p>
          <a:p>
            <a:pPr lvl="1"/>
            <a:r>
              <a:rPr lang="de-AT" dirty="0"/>
              <a:t>15m loop </a:t>
            </a:r>
            <a:r>
              <a:rPr lang="de-AT" dirty="0" err="1"/>
              <a:t>side</a:t>
            </a:r>
            <a:r>
              <a:rPr lang="de-AT" dirty="0"/>
              <a:t> </a:t>
            </a:r>
            <a:r>
              <a:rPr lang="de-AT" dirty="0" err="1"/>
              <a:t>length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A695D5-8590-D3DB-FEB0-B7F25DAEF4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3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747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0EA91-066B-F219-7F67-C5509C6D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Inversion Parameters – </a:t>
            </a:r>
            <a:r>
              <a:rPr lang="de-AT" dirty="0" err="1"/>
              <a:t>Starting</a:t>
            </a:r>
            <a:r>
              <a:rPr lang="de-AT" dirty="0"/>
              <a:t> Model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B73F8B-4430-507E-D31E-FD61FED32BCA}"/>
              </a:ext>
            </a:extLst>
          </p:cNvPr>
          <p:cNvSpPr>
            <a:spLocks noGrp="1"/>
          </p:cNvSpPr>
          <p:nvPr>
            <p:ph sz="half" idx="21"/>
          </p:nvPr>
        </p:nvSpPr>
        <p:spPr/>
        <p:txBody>
          <a:bodyPr/>
          <a:lstStyle/>
          <a:p>
            <a:r>
              <a:rPr lang="de-AT" dirty="0"/>
              <a:t>3 </a:t>
            </a:r>
            <a:r>
              <a:rPr lang="de-AT" dirty="0" err="1"/>
              <a:t>layer</a:t>
            </a:r>
            <a:r>
              <a:rPr lang="de-AT" dirty="0"/>
              <a:t> </a:t>
            </a:r>
            <a:r>
              <a:rPr lang="de-AT" dirty="0" err="1"/>
              <a:t>inversion</a:t>
            </a:r>
            <a:endParaRPr lang="de-AT" dirty="0"/>
          </a:p>
          <a:p>
            <a:r>
              <a:rPr lang="de-AT" dirty="0"/>
              <a:t>Filter 5-100</a:t>
            </a:r>
            <a:r>
              <a:rPr lang="de-AT" dirty="0">
                <a:sym typeface="Symbol" panose="05050102010706020507" pitchFamily="18" charset="2"/>
              </a:rPr>
              <a:t>s</a:t>
            </a:r>
            <a:endParaRPr lang="de-AT" dirty="0"/>
          </a:p>
          <a:p>
            <a:r>
              <a:rPr lang="de-AT" dirty="0" err="1"/>
              <a:t>thk</a:t>
            </a:r>
            <a:r>
              <a:rPr lang="de-AT" dirty="0"/>
              <a:t> = [5, 5, 8]</a:t>
            </a:r>
          </a:p>
          <a:p>
            <a:r>
              <a:rPr lang="de-AT" dirty="0" err="1"/>
              <a:t>res</a:t>
            </a:r>
            <a:r>
              <a:rPr lang="de-AT" dirty="0"/>
              <a:t> = [50, 1500, 1500, 500]</a:t>
            </a:r>
          </a:p>
          <a:p>
            <a:r>
              <a:rPr lang="de-AT" dirty="0" err="1"/>
              <a:t>mpa</a:t>
            </a:r>
            <a:r>
              <a:rPr lang="de-AT" dirty="0"/>
              <a:t> = [0.0, 0.4, 0.4, 0.0]</a:t>
            </a:r>
          </a:p>
          <a:p>
            <a:r>
              <a:rPr lang="de-AT" dirty="0" err="1"/>
              <a:t>taup</a:t>
            </a:r>
            <a:r>
              <a:rPr lang="de-AT" dirty="0"/>
              <a:t> = [1e-6, 5e-4, 5e-4, 1e-6]</a:t>
            </a:r>
          </a:p>
          <a:p>
            <a:r>
              <a:rPr lang="de-AT" dirty="0"/>
              <a:t>c = [0.1, 0.7, 0.7, 0.1]</a:t>
            </a:r>
          </a:p>
          <a:p>
            <a:endParaRPr lang="de-AT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8C2F4AC-D3F1-E97A-6B73-00033B81D201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424937" y="3047786"/>
            <a:ext cx="4894704" cy="2676739"/>
          </a:xfrm>
        </p:spPr>
        <p:txBody>
          <a:bodyPr/>
          <a:lstStyle/>
          <a:p>
            <a:r>
              <a:rPr lang="de-AT" dirty="0"/>
              <a:t>4 </a:t>
            </a:r>
            <a:r>
              <a:rPr lang="de-AT" dirty="0" err="1"/>
              <a:t>layer</a:t>
            </a:r>
            <a:r>
              <a:rPr lang="de-AT" dirty="0"/>
              <a:t> </a:t>
            </a:r>
            <a:r>
              <a:rPr lang="de-AT" dirty="0" err="1"/>
              <a:t>inversion</a:t>
            </a:r>
            <a:endParaRPr lang="de-AT" dirty="0"/>
          </a:p>
          <a:p>
            <a:r>
              <a:rPr lang="de-AT" dirty="0"/>
              <a:t>Filter 5-100</a:t>
            </a:r>
            <a:r>
              <a:rPr lang="de-AT" dirty="0">
                <a:sym typeface="Symbol" panose="05050102010706020507" pitchFamily="18" charset="2"/>
              </a:rPr>
              <a:t>s</a:t>
            </a:r>
            <a:endParaRPr lang="de-AT" dirty="0"/>
          </a:p>
          <a:p>
            <a:r>
              <a:rPr lang="de-AT" dirty="0" err="1"/>
              <a:t>thk</a:t>
            </a:r>
            <a:r>
              <a:rPr lang="de-AT" dirty="0"/>
              <a:t> = [4, 4, 4, 8]</a:t>
            </a:r>
          </a:p>
          <a:p>
            <a:r>
              <a:rPr lang="de-AT" dirty="0" err="1"/>
              <a:t>res</a:t>
            </a:r>
            <a:r>
              <a:rPr lang="de-AT" dirty="0"/>
              <a:t> = [50, 1500, 1500, 500, 500]</a:t>
            </a:r>
          </a:p>
          <a:p>
            <a:r>
              <a:rPr lang="de-AT" dirty="0" err="1"/>
              <a:t>mpa</a:t>
            </a:r>
            <a:r>
              <a:rPr lang="de-AT" dirty="0"/>
              <a:t> = [0.0, 0.4, 0.4, 0.4, 0.0]</a:t>
            </a:r>
          </a:p>
          <a:p>
            <a:r>
              <a:rPr lang="de-AT" dirty="0" err="1"/>
              <a:t>taup</a:t>
            </a:r>
            <a:r>
              <a:rPr lang="de-AT" dirty="0"/>
              <a:t> = [1e-6, 5e-4, 5e-4, 1e-6, 1e-6]</a:t>
            </a:r>
          </a:p>
          <a:p>
            <a:r>
              <a:rPr lang="en-US" dirty="0"/>
              <a:t>c = [0.1, 0.7, 0.7, 0.1, 0.1]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AC81AD9-E71D-8F34-93BA-C6795FB5C9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4783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5DB6C-F37E-3135-2CF8-AD4D7E6B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30" y="335448"/>
            <a:ext cx="9578418" cy="828675"/>
          </a:xfrm>
        </p:spPr>
        <p:txBody>
          <a:bodyPr/>
          <a:lstStyle/>
          <a:p>
            <a:r>
              <a:rPr lang="de-AT" dirty="0"/>
              <a:t>Inversion Parameters – </a:t>
            </a:r>
            <a:r>
              <a:rPr lang="de-AT" dirty="0" err="1"/>
              <a:t>Starting</a:t>
            </a:r>
            <a:r>
              <a:rPr lang="de-AT" dirty="0"/>
              <a:t> Model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93CB4D-B9BB-2993-E0BF-C03C87951C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07173" y="1421435"/>
            <a:ext cx="9578975" cy="412400"/>
          </a:xfrm>
        </p:spPr>
        <p:txBody>
          <a:bodyPr/>
          <a:lstStyle/>
          <a:p>
            <a:r>
              <a:rPr lang="de-AT" dirty="0" err="1"/>
              <a:t>Sounding</a:t>
            </a:r>
            <a:r>
              <a:rPr lang="de-AT" dirty="0"/>
              <a:t> B004, 3 </a:t>
            </a:r>
            <a:r>
              <a:rPr lang="de-AT" dirty="0" err="1"/>
              <a:t>layer</a:t>
            </a:r>
            <a:r>
              <a:rPr lang="de-AT" dirty="0"/>
              <a:t> </a:t>
            </a:r>
            <a:r>
              <a:rPr lang="de-AT" dirty="0" err="1"/>
              <a:t>model</a:t>
            </a:r>
            <a:endParaRPr lang="de-AT" dirty="0"/>
          </a:p>
        </p:txBody>
      </p:sp>
      <p:pic>
        <p:nvPicPr>
          <p:cNvPr id="11" name="Inhaltsplatzhalter 10" descr="Ein Bild, das Text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6210274B-07A9-9D04-A151-8F0D1ABFF2E4}"/>
              </a:ext>
            </a:extLst>
          </p:cNvPr>
          <p:cNvPicPr>
            <a:picLocks noGrp="1" noChangeAspect="1"/>
          </p:cNvPicPr>
          <p:nvPr>
            <p:ph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7" y="2223923"/>
            <a:ext cx="6557497" cy="3278748"/>
          </a:xfrm>
        </p:spPr>
      </p:pic>
      <p:pic>
        <p:nvPicPr>
          <p:cNvPr id="13" name="Inhaltsplatzhalter 12" descr="Ein Bild, das Text, Diagramm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84E3C640-C81E-60AD-ECE3-B0F37BCE7092}"/>
              </a:ext>
            </a:extLst>
          </p:cNvPr>
          <p:cNvPicPr>
            <a:picLocks noGrp="1" noChangeAspect="1"/>
          </p:cNvPicPr>
          <p:nvPr>
            <p:ph sz="half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88" y="1332186"/>
            <a:ext cx="4392340" cy="4392340"/>
          </a:xfr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544A70C-79DB-D3A1-07CE-42F019A2D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5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8187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7DA4-37F4-0118-DF28-1F1A33A96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2512D-97AA-E4E6-3D8B-3F99D336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30" y="335448"/>
            <a:ext cx="9578418" cy="828675"/>
          </a:xfrm>
        </p:spPr>
        <p:txBody>
          <a:bodyPr/>
          <a:lstStyle/>
          <a:p>
            <a:r>
              <a:rPr lang="de-AT" dirty="0"/>
              <a:t>Inversion Parameters – </a:t>
            </a:r>
            <a:r>
              <a:rPr lang="de-AT" dirty="0" err="1"/>
              <a:t>Starting</a:t>
            </a:r>
            <a:r>
              <a:rPr lang="de-AT" dirty="0"/>
              <a:t> Model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E13427-00AE-F92C-C418-4130742A1E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07173" y="1421435"/>
            <a:ext cx="9578975" cy="412400"/>
          </a:xfrm>
        </p:spPr>
        <p:txBody>
          <a:bodyPr/>
          <a:lstStyle/>
          <a:p>
            <a:r>
              <a:rPr lang="de-AT" dirty="0" err="1"/>
              <a:t>Sounding</a:t>
            </a:r>
            <a:r>
              <a:rPr lang="de-AT" dirty="0"/>
              <a:t> B004, 4 </a:t>
            </a:r>
            <a:r>
              <a:rPr lang="de-AT" dirty="0" err="1"/>
              <a:t>layer</a:t>
            </a:r>
            <a:r>
              <a:rPr lang="de-AT" dirty="0"/>
              <a:t> </a:t>
            </a:r>
            <a:r>
              <a:rPr lang="de-AT" dirty="0" err="1"/>
              <a:t>model</a:t>
            </a:r>
            <a:endParaRPr lang="de-AT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2972645-9B05-4370-36E2-5E66365CB3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6</a:t>
            </a:fld>
            <a:endParaRPr lang="de-AT" dirty="0"/>
          </a:p>
        </p:txBody>
      </p:sp>
      <p:pic>
        <p:nvPicPr>
          <p:cNvPr id="15" name="Inhaltsplatzhalter 14" descr="Ein Bild, das Text, Diagramm, Plan, Reihe enthält.&#10;&#10;KI-generierte Inhalte können fehlerhaft sein.">
            <a:extLst>
              <a:ext uri="{FF2B5EF4-FFF2-40B4-BE49-F238E27FC236}">
                <a16:creationId xmlns:a16="http://schemas.microsoft.com/office/drawing/2014/main" id="{5B390234-A676-111C-4CA2-B5FB31055E1F}"/>
              </a:ext>
            </a:extLst>
          </p:cNvPr>
          <p:cNvPicPr>
            <a:picLocks noGrp="1" noChangeAspect="1"/>
          </p:cNvPicPr>
          <p:nvPr>
            <p:ph sz="half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88" y="1229710"/>
            <a:ext cx="4494815" cy="4494815"/>
          </a:xfrm>
        </p:spPr>
      </p:pic>
      <p:pic>
        <p:nvPicPr>
          <p:cNvPr id="19" name="Inhaltsplatzhalter 18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B227161-1383-9313-78D5-6E26CF7EF805}"/>
              </a:ext>
            </a:extLst>
          </p:cNvPr>
          <p:cNvPicPr>
            <a:picLocks noGrp="1" noChangeAspect="1"/>
          </p:cNvPicPr>
          <p:nvPr>
            <p:ph sz="half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1" y="2015058"/>
            <a:ext cx="6975229" cy="3487614"/>
          </a:xfrm>
        </p:spPr>
      </p:pic>
    </p:spTree>
    <p:extLst>
      <p:ext uri="{BB962C8B-B14F-4D97-AF65-F5344CB8AC3E}">
        <p14:creationId xmlns:p14="http://schemas.microsoft.com/office/powerpoint/2010/main" val="4133938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LANG_DEF" val="3079"/>
  <p:tag name="LANG_NAME" val="German Austria"/>
  <p:tag name="MASTCOUNT" val="1"/>
  <p:tag name="DES1LAYOUTCOUNT" val="33"/>
  <p:tag name="LINGO_COUNT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heme/theme1.xml><?xml version="1.0" encoding="utf-8"?>
<a:theme xmlns:a="http://schemas.openxmlformats.org/drawingml/2006/main" name="TU Wien">
  <a:themeElements>
    <a:clrScheme name="TU Wien">
      <a:dk1>
        <a:srgbClr val="000000"/>
      </a:dk1>
      <a:lt1>
        <a:srgbClr val="FFFFFF"/>
      </a:lt1>
      <a:dk2>
        <a:srgbClr val="006699"/>
      </a:dk2>
      <a:lt2>
        <a:srgbClr val="DFF2FD"/>
      </a:lt2>
      <a:accent1>
        <a:srgbClr val="006699"/>
      </a:accent1>
      <a:accent2>
        <a:srgbClr val="72ADD5"/>
      </a:accent2>
      <a:accent3>
        <a:srgbClr val="A6D5EC"/>
      </a:accent3>
      <a:accent4>
        <a:srgbClr val="DFF2FD"/>
      </a:accent4>
      <a:accent5>
        <a:srgbClr val="646363"/>
      </a:accent5>
      <a:accent6>
        <a:srgbClr val="5485AB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5485AB"/>
    </a:custClr>
    <a:custClr name="Blau 2">
      <a:srgbClr val="72ADD5"/>
    </a:custClr>
    <a:custClr name="Blau 3">
      <a:srgbClr val="A6D5EC"/>
    </a:custClr>
    <a:custClr name="Blau 4">
      <a:srgbClr val="DFF2FD"/>
    </a:custClr>
    <a:custClr name="Grün 1">
      <a:srgbClr val="007E71"/>
    </a:custClr>
    <a:custClr name="Grün 2">
      <a:srgbClr val="6AAAA5"/>
    </a:custClr>
    <a:custClr name="Grün 3">
      <a:srgbClr val="A2C6C2"/>
    </a:custClr>
    <a:custClr name="Grün 4">
      <a:srgbClr val="E9F1F0"/>
    </a:custClr>
    <a:custClr name="Magenta 1">
      <a:srgbClr val="BA4682"/>
    </a:custClr>
    <a:custClr name="Magenta 2">
      <a:srgbClr val="CD81A8"/>
    </a:custClr>
    <a:custClr name="Magenta 3">
      <a:srgbClr val="DFAFCA"/>
    </a:custClr>
    <a:custClr name="Magenta 4">
      <a:srgbClr val="F5E5EF"/>
    </a:custClr>
    <a:custClr name="Orange 1">
      <a:srgbClr val="E18922"/>
    </a:custClr>
    <a:custClr name="Orange 2">
      <a:srgbClr val="EEB473"/>
    </a:custClr>
    <a:custClr name="Orange 3">
      <a:srgbClr val="F5D0A8"/>
    </a:custClr>
    <a:custClr name="Orange 4">
      <a:srgbClr val="FDEFE1"/>
    </a:custClr>
    <a:custClr name="Grau 1">
      <a:srgbClr val="646363"/>
    </a:custClr>
    <a:custClr name="Grau 2">
      <a:srgbClr val="9D9D9C"/>
    </a:custClr>
    <a:custClr name="Grau 3">
      <a:srgbClr val="D0D0D0"/>
    </a:custClr>
    <a:custClr name="Grau 4">
      <a:srgbClr val="EDEDED"/>
    </a:custClr>
  </a:custClrLst>
  <a:extLst>
    <a:ext uri="{05A4C25C-085E-4340-85A3-A5531E510DB2}">
      <thm15:themeFamily xmlns:thm15="http://schemas.microsoft.com/office/thememl/2012/main" name="TUW_Musterpraesentation.potx" id="{2E710E09-D0C1-444E-9EE2-99D6F66FD162}" vid="{BCCD5661-7924-46E1-AD3D-9AC2BD2CC4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20250710_prelim_results</Template>
  <TotalTime>0</TotalTime>
  <Words>219</Words>
  <Application>Microsoft Office PowerPoint</Application>
  <PresentationFormat>Breitbild</PresentationFormat>
  <Paragraphs>37</Paragraphs>
  <Slides>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9" baseType="lpstr">
      <vt:lpstr>Symbol</vt:lpstr>
      <vt:lpstr>Arial</vt:lpstr>
      <vt:lpstr>TU Wien</vt:lpstr>
      <vt:lpstr>Brünlital TEM 2025</vt:lpstr>
      <vt:lpstr>Map of  Soundings</vt:lpstr>
      <vt:lpstr>Measurement Parameters</vt:lpstr>
      <vt:lpstr>Inversion Parameters – Starting Model</vt:lpstr>
      <vt:lpstr>Inversion Parameters – Starting Model</vt:lpstr>
      <vt:lpstr>Inversion Parameters – Starting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Welkens, Jakob</dc:creator>
  <cp:lastModifiedBy>Welkens, Jakob</cp:lastModifiedBy>
  <cp:revision>4</cp:revision>
  <dcterms:created xsi:type="dcterms:W3CDTF">2025-07-12T09:03:18Z</dcterms:created>
  <dcterms:modified xsi:type="dcterms:W3CDTF">2025-07-12T22:42:41Z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0x01010047F7283A7873274F8E189EC753F03E5A</vt:lpwstr>
  </property>
</Properties>
</file>